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5.xml" ContentType="application/vnd.openxmlformats-officedocument.theme+xml"/>
  <Override PartName="/ppt/slideLayouts/slideLayout13.xml" ContentType="application/vnd.openxmlformats-officedocument.presentationml.slideLayout+xml"/>
  <Override PartName="/ppt/theme/theme6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  <p:sldMasterId id="2147483692" r:id="rId5"/>
    <p:sldMasterId id="2147483670" r:id="rId6"/>
    <p:sldMasterId id="2147483681" r:id="rId7"/>
    <p:sldMasterId id="2147483699" r:id="rId8"/>
    <p:sldMasterId id="2147483707" r:id="rId9"/>
    <p:sldMasterId id="2147483709" r:id="rId10"/>
  </p:sldMasterIdLst>
  <p:notesMasterIdLst>
    <p:notesMasterId r:id="rId32"/>
  </p:notesMasterIdLst>
  <p:handoutMasterIdLst>
    <p:handoutMasterId r:id="rId33"/>
  </p:handoutMasterIdLst>
  <p:sldIdLst>
    <p:sldId id="258" r:id="rId11"/>
    <p:sldId id="367" r:id="rId12"/>
    <p:sldId id="259" r:id="rId13"/>
    <p:sldId id="260" r:id="rId14"/>
    <p:sldId id="262" r:id="rId15"/>
    <p:sldId id="358" r:id="rId16"/>
    <p:sldId id="361" r:id="rId17"/>
    <p:sldId id="270" r:id="rId18"/>
    <p:sldId id="364" r:id="rId19"/>
    <p:sldId id="365" r:id="rId20"/>
    <p:sldId id="366" r:id="rId21"/>
    <p:sldId id="369" r:id="rId22"/>
    <p:sldId id="368" r:id="rId23"/>
    <p:sldId id="372" r:id="rId24"/>
    <p:sldId id="371" r:id="rId25"/>
    <p:sldId id="373" r:id="rId26"/>
    <p:sldId id="370" r:id="rId27"/>
    <p:sldId id="375" r:id="rId28"/>
    <p:sldId id="376" r:id="rId29"/>
    <p:sldId id="377" r:id="rId30"/>
    <p:sldId id="360" r:id="rId3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15CA898-3EA9-C514-0B36-A9BA726AE52C}" name="Laura Lang" initials="LL" userId="S::laura.lang@texmed.org::75d318ca-165a-45d1-b993-8cf3b53bc5a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yl Krhovjak" initials="CK" lastIdx="14" clrIdx="0">
    <p:extLst>
      <p:ext uri="{19B8F6BF-5375-455C-9EA6-DF929625EA0E}">
        <p15:presenceInfo xmlns:p15="http://schemas.microsoft.com/office/powerpoint/2012/main" userId="Cheryl Krhovjak" providerId="None"/>
      </p:ext>
    </p:extLst>
  </p:cmAuthor>
  <p:cmAuthor id="2" name="Kevin Krhovjak" initials="KK" lastIdx="25" clrIdx="1">
    <p:extLst>
      <p:ext uri="{19B8F6BF-5375-455C-9EA6-DF929625EA0E}">
        <p15:presenceInfo xmlns:p15="http://schemas.microsoft.com/office/powerpoint/2012/main" userId="fbfdacf6412d1e5f" providerId="Windows Live"/>
      </p:ext>
    </p:extLst>
  </p:cmAuthor>
  <p:cmAuthor id="3" name="Juliana Stanley" initials="JS" lastIdx="3" clrIdx="2">
    <p:extLst>
      <p:ext uri="{19B8F6BF-5375-455C-9EA6-DF929625EA0E}">
        <p15:presenceInfo xmlns:p15="http://schemas.microsoft.com/office/powerpoint/2012/main" userId="S-1-5-21-1908608066-196882817-1542849698-20923" providerId="AD"/>
      </p:ext>
    </p:extLst>
  </p:cmAuthor>
  <p:cmAuthor id="4" name="Ellen Terry" initials="ET" lastIdx="78" clrIdx="3">
    <p:extLst>
      <p:ext uri="{19B8F6BF-5375-455C-9EA6-DF929625EA0E}">
        <p15:presenceInfo xmlns:p15="http://schemas.microsoft.com/office/powerpoint/2012/main" userId="S-1-5-21-1908608066-196882817-1542849698-27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  <a:srgbClr val="2C2C2C"/>
    <a:srgbClr val="747D87"/>
    <a:srgbClr val="0255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D90098-3C3F-4420-8A6F-B27800682589}" v="3" dt="2023-12-15T15:00:20.1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4995" autoAdjust="0"/>
    <p:restoredTop sz="59706" autoAdjust="0"/>
  </p:normalViewPr>
  <p:slideViewPr>
    <p:cSldViewPr snapToGrid="0" snapToObjects="1">
      <p:cViewPr varScale="1">
        <p:scale>
          <a:sx n="111" d="100"/>
          <a:sy n="111" d="100"/>
        </p:scale>
        <p:origin x="1344" y="96"/>
      </p:cViewPr>
      <p:guideLst/>
    </p:cSldViewPr>
  </p:slideViewPr>
  <p:outlineViewPr>
    <p:cViewPr>
      <p:scale>
        <a:sx n="33" d="100"/>
        <a:sy n="33" d="100"/>
      </p:scale>
      <p:origin x="0" y="-702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 varScale="1">
        <p:scale>
          <a:sx n="90" d="100"/>
          <a:sy n="90" d="100"/>
        </p:scale>
        <p:origin x="2604" y="10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microsoft.com/office/2016/11/relationships/changesInfo" Target="changesInfos/changesInfo1.xml"/><Relationship Id="rId21" Type="http://schemas.openxmlformats.org/officeDocument/2006/relationships/slide" Target="slides/slide11.xml"/><Relationship Id="rId34" Type="http://schemas.openxmlformats.org/officeDocument/2006/relationships/commentAuthors" Target="commentAuthors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41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presProps" Target="presProps.xml"/><Relationship Id="rId8" Type="http://schemas.openxmlformats.org/officeDocument/2006/relationships/slideMaster" Target="slideMasters/slideMaster5.xml"/><Relationship Id="rId3" Type="http://schemas.openxmlformats.org/officeDocument/2006/relationships/customXml" Target="../customXml/item3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Lang" userId="75d318ca-165a-45d1-b993-8cf3b53bc5a5" providerId="ADAL" clId="{08B4BDE4-95FA-494F-B05E-CF855BD2AFD9}"/>
    <pc:docChg chg="custSel modSld">
      <pc:chgData name="Laura Lang" userId="75d318ca-165a-45d1-b993-8cf3b53bc5a5" providerId="ADAL" clId="{08B4BDE4-95FA-494F-B05E-CF855BD2AFD9}" dt="2023-01-20T17:03:22.186" v="186"/>
      <pc:docMkLst>
        <pc:docMk/>
      </pc:docMkLst>
      <pc:sldChg chg="modSp mod addCm delCm modCm">
        <pc:chgData name="Laura Lang" userId="75d318ca-165a-45d1-b993-8cf3b53bc5a5" providerId="ADAL" clId="{08B4BDE4-95FA-494F-B05E-CF855BD2AFD9}" dt="2023-01-20T17:01:54.569" v="182"/>
        <pc:sldMkLst>
          <pc:docMk/>
          <pc:sldMk cId="151846220" sldId="262"/>
        </pc:sldMkLst>
        <pc:spChg chg="mod">
          <ac:chgData name="Laura Lang" userId="75d318ca-165a-45d1-b993-8cf3b53bc5a5" providerId="ADAL" clId="{08B4BDE4-95FA-494F-B05E-CF855BD2AFD9}" dt="2023-01-19T20:27:55.361" v="1" actId="20577"/>
          <ac:spMkLst>
            <pc:docMk/>
            <pc:sldMk cId="151846220" sldId="262"/>
            <ac:spMk id="3" creationId="{18EE9050-8FBF-41B4-A8DB-710B8D59B547}"/>
          </ac:spMkLst>
        </pc:spChg>
      </pc:sldChg>
      <pc:sldChg chg="modSp mod addCm delCm">
        <pc:chgData name="Laura Lang" userId="75d318ca-165a-45d1-b993-8cf3b53bc5a5" providerId="ADAL" clId="{08B4BDE4-95FA-494F-B05E-CF855BD2AFD9}" dt="2023-01-20T17:02:39.370" v="183"/>
        <pc:sldMkLst>
          <pc:docMk/>
          <pc:sldMk cId="2783509640" sldId="364"/>
        </pc:sldMkLst>
        <pc:spChg chg="mod">
          <ac:chgData name="Laura Lang" userId="75d318ca-165a-45d1-b993-8cf3b53bc5a5" providerId="ADAL" clId="{08B4BDE4-95FA-494F-B05E-CF855BD2AFD9}" dt="2023-01-19T23:36:07.852" v="176" actId="27636"/>
          <ac:spMkLst>
            <pc:docMk/>
            <pc:sldMk cId="2783509640" sldId="364"/>
            <ac:spMk id="3" creationId="{00000000-0000-0000-0000-000000000000}"/>
          </ac:spMkLst>
        </pc:spChg>
      </pc:sldChg>
      <pc:sldChg chg="modSp mod addCm delCm">
        <pc:chgData name="Laura Lang" userId="75d318ca-165a-45d1-b993-8cf3b53bc5a5" providerId="ADAL" clId="{08B4BDE4-95FA-494F-B05E-CF855BD2AFD9}" dt="2023-01-20T17:02:57.228" v="185"/>
        <pc:sldMkLst>
          <pc:docMk/>
          <pc:sldMk cId="4144338522" sldId="365"/>
        </pc:sldMkLst>
        <pc:spChg chg="mod">
          <ac:chgData name="Laura Lang" userId="75d318ca-165a-45d1-b993-8cf3b53bc5a5" providerId="ADAL" clId="{08B4BDE4-95FA-494F-B05E-CF855BD2AFD9}" dt="2023-01-20T17:02:53.216" v="184" actId="20577"/>
          <ac:spMkLst>
            <pc:docMk/>
            <pc:sldMk cId="4144338522" sldId="365"/>
            <ac:spMk id="3" creationId="{00000000-0000-0000-0000-000000000000}"/>
          </ac:spMkLst>
        </pc:spChg>
      </pc:sldChg>
      <pc:sldChg chg="addCm delCm">
        <pc:chgData name="Laura Lang" userId="75d318ca-165a-45d1-b993-8cf3b53bc5a5" providerId="ADAL" clId="{08B4BDE4-95FA-494F-B05E-CF855BD2AFD9}" dt="2023-01-20T17:03:22.186" v="186"/>
        <pc:sldMkLst>
          <pc:docMk/>
          <pc:sldMk cId="3669971265" sldId="377"/>
        </pc:sldMkLst>
      </pc:sldChg>
    </pc:docChg>
  </pc:docChgLst>
  <pc:docChgLst>
    <pc:chgData name="Laura Lang" userId="75d318ca-165a-45d1-b993-8cf3b53bc5a5" providerId="ADAL" clId="{20D90098-3C3F-4420-8A6F-B27800682589}"/>
    <pc:docChg chg="undo custSel modSld">
      <pc:chgData name="Laura Lang" userId="75d318ca-165a-45d1-b993-8cf3b53bc5a5" providerId="ADAL" clId="{20D90098-3C3F-4420-8A6F-B27800682589}" dt="2023-12-15T15:11:31.558" v="247"/>
      <pc:docMkLst>
        <pc:docMk/>
      </pc:docMkLst>
      <pc:sldChg chg="modSp mod addCm delCm modCm">
        <pc:chgData name="Laura Lang" userId="75d318ca-165a-45d1-b993-8cf3b53bc5a5" providerId="ADAL" clId="{20D90098-3C3F-4420-8A6F-B27800682589}" dt="2023-12-15T15:11:31.558" v="247"/>
        <pc:sldMkLst>
          <pc:docMk/>
          <pc:sldMk cId="2589666694" sldId="259"/>
        </pc:sldMkLst>
        <pc:spChg chg="mod">
          <ac:chgData name="Laura Lang" userId="75d318ca-165a-45d1-b993-8cf3b53bc5a5" providerId="ADAL" clId="{20D90098-3C3F-4420-8A6F-B27800682589}" dt="2023-12-15T15:11:28.794" v="246" actId="20577"/>
          <ac:spMkLst>
            <pc:docMk/>
            <pc:sldMk cId="2589666694" sldId="259"/>
            <ac:spMk id="5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Laura Lang" userId="75d318ca-165a-45d1-b993-8cf3b53bc5a5" providerId="ADAL" clId="{20D90098-3C3F-4420-8A6F-B27800682589}" dt="2023-12-15T15:11:31.558" v="247"/>
              <pc2:cmMkLst xmlns:pc2="http://schemas.microsoft.com/office/powerpoint/2019/9/main/command">
                <pc:docMk/>
                <pc:sldMk cId="2589666694" sldId="259"/>
                <pc2:cmMk id="{B67FAC98-056A-47F8-872D-E89E9604308C}"/>
              </pc2:cmMkLst>
            </pc226:cmChg>
          </p:ext>
        </pc:extLst>
      </pc:sldChg>
      <pc:sldChg chg="modSp mod">
        <pc:chgData name="Laura Lang" userId="75d318ca-165a-45d1-b993-8cf3b53bc5a5" providerId="ADAL" clId="{20D90098-3C3F-4420-8A6F-B27800682589}" dt="2023-12-15T14:54:10.115" v="25" actId="20577"/>
        <pc:sldMkLst>
          <pc:docMk/>
          <pc:sldMk cId="151846220" sldId="262"/>
        </pc:sldMkLst>
        <pc:spChg chg="mod">
          <ac:chgData name="Laura Lang" userId="75d318ca-165a-45d1-b993-8cf3b53bc5a5" providerId="ADAL" clId="{20D90098-3C3F-4420-8A6F-B27800682589}" dt="2023-12-15T14:53:47.081" v="8" actId="20577"/>
          <ac:spMkLst>
            <pc:docMk/>
            <pc:sldMk cId="151846220" sldId="262"/>
            <ac:spMk id="3" creationId="{18EE9050-8FBF-41B4-A8DB-710B8D59B547}"/>
          </ac:spMkLst>
        </pc:spChg>
        <pc:spChg chg="mod">
          <ac:chgData name="Laura Lang" userId="75d318ca-165a-45d1-b993-8cf3b53bc5a5" providerId="ADAL" clId="{20D90098-3C3F-4420-8A6F-B27800682589}" dt="2023-12-15T14:54:10.115" v="25" actId="20577"/>
          <ac:spMkLst>
            <pc:docMk/>
            <pc:sldMk cId="151846220" sldId="262"/>
            <ac:spMk id="4" creationId="{32F97073-F76F-4875-8F3A-F920736A3E1D}"/>
          </ac:spMkLst>
        </pc:spChg>
      </pc:sldChg>
      <pc:sldChg chg="modSp mod">
        <pc:chgData name="Laura Lang" userId="75d318ca-165a-45d1-b993-8cf3b53bc5a5" providerId="ADAL" clId="{20D90098-3C3F-4420-8A6F-B27800682589}" dt="2023-12-15T14:54:26.544" v="27" actId="20577"/>
        <pc:sldMkLst>
          <pc:docMk/>
          <pc:sldMk cId="3766907868" sldId="358"/>
        </pc:sldMkLst>
        <pc:spChg chg="mod">
          <ac:chgData name="Laura Lang" userId="75d318ca-165a-45d1-b993-8cf3b53bc5a5" providerId="ADAL" clId="{20D90098-3C3F-4420-8A6F-B27800682589}" dt="2023-12-15T14:54:26.544" v="27" actId="20577"/>
          <ac:spMkLst>
            <pc:docMk/>
            <pc:sldMk cId="3766907868" sldId="358"/>
            <ac:spMk id="3" creationId="{00000000-0000-0000-0000-000000000000}"/>
          </ac:spMkLst>
        </pc:spChg>
      </pc:sldChg>
      <pc:sldChg chg="modSp mod">
        <pc:chgData name="Laura Lang" userId="75d318ca-165a-45d1-b993-8cf3b53bc5a5" providerId="ADAL" clId="{20D90098-3C3F-4420-8A6F-B27800682589}" dt="2023-12-15T15:06:56.040" v="244" actId="20577"/>
        <pc:sldMkLst>
          <pc:docMk/>
          <pc:sldMk cId="2783509640" sldId="364"/>
        </pc:sldMkLst>
        <pc:spChg chg="mod">
          <ac:chgData name="Laura Lang" userId="75d318ca-165a-45d1-b993-8cf3b53bc5a5" providerId="ADAL" clId="{20D90098-3C3F-4420-8A6F-B27800682589}" dt="2023-12-15T15:06:56.040" v="244" actId="20577"/>
          <ac:spMkLst>
            <pc:docMk/>
            <pc:sldMk cId="2783509640" sldId="364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FA637F-725E-4DE4-8292-D929CBFE75F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33488BF2-1743-49AF-8830-3F42A5D7472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TMA House of Delegates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Each school has 1 MSS delegate in the HOD,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along with the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MSS TMA Delegate Co-Chairs</a:t>
          </a:r>
        </a:p>
      </dgm:t>
    </dgm:pt>
    <dgm:pt modelId="{B2C0C539-7841-4140-9846-8226A63F201D}" type="parTrans" cxnId="{810002D2-5C19-49F4-828E-EE1D1F5A6AA3}">
      <dgm:prSet/>
      <dgm:spPr/>
      <dgm:t>
        <a:bodyPr/>
        <a:lstStyle/>
        <a:p>
          <a:endParaRPr lang="en-US"/>
        </a:p>
      </dgm:t>
    </dgm:pt>
    <dgm:pt modelId="{1533ED94-8E6C-4732-AE89-05D03CF4BF17}" type="sibTrans" cxnId="{810002D2-5C19-49F4-828E-EE1D1F5A6AA3}">
      <dgm:prSet/>
      <dgm:spPr/>
      <dgm:t>
        <a:bodyPr/>
        <a:lstStyle/>
        <a:p>
          <a:endParaRPr lang="en-US"/>
        </a:p>
      </dgm:t>
    </dgm:pt>
    <dgm:pt modelId="{CCBE64EB-4B2B-489C-92E3-03311CEEAFF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Medical Student Section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endParaRPr>
        </a:p>
      </dgm:t>
    </dgm:pt>
    <dgm:pt modelId="{900552F7-1F31-4797-B683-CC2239E63579}" type="parTrans" cxnId="{DF7C1E59-82EB-4082-8622-C759B1F03D82}">
      <dgm:prSet/>
      <dgm:spPr/>
      <dgm:t>
        <a:bodyPr/>
        <a:lstStyle/>
        <a:p>
          <a:endParaRPr lang="en-US"/>
        </a:p>
      </dgm:t>
    </dgm:pt>
    <dgm:pt modelId="{EDEEFA39-42D6-494B-A076-075603E694D8}" type="sibTrans" cxnId="{DF7C1E59-82EB-4082-8622-C759B1F03D82}">
      <dgm:prSet/>
      <dgm:spPr/>
      <dgm:t>
        <a:bodyPr/>
        <a:lstStyle/>
        <a:p>
          <a:endParaRPr lang="en-US"/>
        </a:p>
      </dgm:t>
    </dgm:pt>
    <dgm:pt modelId="{1555BE15-55CE-40B2-92C1-0CCBA885767F}" type="pres">
      <dgm:prSet presAssocID="{75FA637F-725E-4DE4-8292-D929CBFE75F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D13AAD6-30B1-4464-8701-6D0AC8E5836A}" type="pres">
      <dgm:prSet presAssocID="{33488BF2-1743-49AF-8830-3F42A5D7472B}" presName="hierRoot1" presStyleCnt="0">
        <dgm:presLayoutVars>
          <dgm:hierBranch/>
        </dgm:presLayoutVars>
      </dgm:prSet>
      <dgm:spPr/>
    </dgm:pt>
    <dgm:pt modelId="{04D2B1A9-2A9F-44DD-ADDB-7544A34CE693}" type="pres">
      <dgm:prSet presAssocID="{33488BF2-1743-49AF-8830-3F42A5D7472B}" presName="rootComposite1" presStyleCnt="0"/>
      <dgm:spPr/>
    </dgm:pt>
    <dgm:pt modelId="{70893661-C1BD-498B-A0CF-47CDA5A5B299}" type="pres">
      <dgm:prSet presAssocID="{33488BF2-1743-49AF-8830-3F42A5D7472B}" presName="rootText1" presStyleLbl="node0" presStyleIdx="0" presStyleCnt="1" custScaleX="246006">
        <dgm:presLayoutVars>
          <dgm:chPref val="3"/>
        </dgm:presLayoutVars>
      </dgm:prSet>
      <dgm:spPr/>
    </dgm:pt>
    <dgm:pt modelId="{6F5E850C-825A-47EB-84A1-E30FF86D9127}" type="pres">
      <dgm:prSet presAssocID="{33488BF2-1743-49AF-8830-3F42A5D7472B}" presName="rootConnector1" presStyleLbl="node1" presStyleIdx="0" presStyleCnt="0"/>
      <dgm:spPr/>
    </dgm:pt>
    <dgm:pt modelId="{571F9C57-DE61-4647-B59B-617BBBDA91A2}" type="pres">
      <dgm:prSet presAssocID="{33488BF2-1743-49AF-8830-3F42A5D7472B}" presName="hierChild2" presStyleCnt="0"/>
      <dgm:spPr/>
    </dgm:pt>
    <dgm:pt modelId="{DB40959F-71D6-47AD-9911-148E8EE92B18}" type="pres">
      <dgm:prSet presAssocID="{900552F7-1F31-4797-B683-CC2239E63579}" presName="Name35" presStyleLbl="parChTrans1D2" presStyleIdx="0" presStyleCnt="1"/>
      <dgm:spPr/>
    </dgm:pt>
    <dgm:pt modelId="{E50BF457-CCAF-4410-87E1-8354C8D92A7F}" type="pres">
      <dgm:prSet presAssocID="{CCBE64EB-4B2B-489C-92E3-03311CEEAFF1}" presName="hierRoot2" presStyleCnt="0">
        <dgm:presLayoutVars>
          <dgm:hierBranch/>
        </dgm:presLayoutVars>
      </dgm:prSet>
      <dgm:spPr/>
    </dgm:pt>
    <dgm:pt modelId="{BF19C52F-F313-4AC5-9797-754841BCF281}" type="pres">
      <dgm:prSet presAssocID="{CCBE64EB-4B2B-489C-92E3-03311CEEAFF1}" presName="rootComposite" presStyleCnt="0"/>
      <dgm:spPr/>
    </dgm:pt>
    <dgm:pt modelId="{B0934F99-B95E-497E-8580-B9B19A64C2D5}" type="pres">
      <dgm:prSet presAssocID="{CCBE64EB-4B2B-489C-92E3-03311CEEAFF1}" presName="rootText" presStyleLbl="node2" presStyleIdx="0" presStyleCnt="1" custScaleX="143335" custScaleY="106306">
        <dgm:presLayoutVars>
          <dgm:chPref val="3"/>
        </dgm:presLayoutVars>
      </dgm:prSet>
      <dgm:spPr/>
    </dgm:pt>
    <dgm:pt modelId="{FC843A22-2CAA-48D4-9D26-C2C24FFD1D92}" type="pres">
      <dgm:prSet presAssocID="{CCBE64EB-4B2B-489C-92E3-03311CEEAFF1}" presName="rootConnector" presStyleLbl="node2" presStyleIdx="0" presStyleCnt="1"/>
      <dgm:spPr/>
    </dgm:pt>
    <dgm:pt modelId="{1C27986F-94AC-429B-8EE4-446EF5150539}" type="pres">
      <dgm:prSet presAssocID="{CCBE64EB-4B2B-489C-92E3-03311CEEAFF1}" presName="hierChild4" presStyleCnt="0"/>
      <dgm:spPr/>
    </dgm:pt>
    <dgm:pt modelId="{793839E8-F76B-4943-83C1-14ED3CCA05B6}" type="pres">
      <dgm:prSet presAssocID="{CCBE64EB-4B2B-489C-92E3-03311CEEAFF1}" presName="hierChild5" presStyleCnt="0"/>
      <dgm:spPr/>
    </dgm:pt>
    <dgm:pt modelId="{EE245C67-5D10-4602-90E4-18ADA1029EDB}" type="pres">
      <dgm:prSet presAssocID="{33488BF2-1743-49AF-8830-3F42A5D7472B}" presName="hierChild3" presStyleCnt="0"/>
      <dgm:spPr/>
    </dgm:pt>
  </dgm:ptLst>
  <dgm:cxnLst>
    <dgm:cxn modelId="{CFE99314-BC19-498B-9F65-38A796D0AFE1}" type="presOf" srcId="{75FA637F-725E-4DE4-8292-D929CBFE75F1}" destId="{1555BE15-55CE-40B2-92C1-0CCBA885767F}" srcOrd="0" destOrd="0" presId="urn:microsoft.com/office/officeart/2005/8/layout/orgChart1"/>
    <dgm:cxn modelId="{8FDA7229-71AD-488C-9CB6-36CFB3CFA797}" type="presOf" srcId="{33488BF2-1743-49AF-8830-3F42A5D7472B}" destId="{70893661-C1BD-498B-A0CF-47CDA5A5B299}" srcOrd="0" destOrd="0" presId="urn:microsoft.com/office/officeart/2005/8/layout/orgChart1"/>
    <dgm:cxn modelId="{DF7C1E59-82EB-4082-8622-C759B1F03D82}" srcId="{33488BF2-1743-49AF-8830-3F42A5D7472B}" destId="{CCBE64EB-4B2B-489C-92E3-03311CEEAFF1}" srcOrd="0" destOrd="0" parTransId="{900552F7-1F31-4797-B683-CC2239E63579}" sibTransId="{EDEEFA39-42D6-494B-A076-075603E694D8}"/>
    <dgm:cxn modelId="{6AC74B8E-42EA-4986-BCC7-CFCE9574559A}" type="presOf" srcId="{CCBE64EB-4B2B-489C-92E3-03311CEEAFF1}" destId="{B0934F99-B95E-497E-8580-B9B19A64C2D5}" srcOrd="0" destOrd="0" presId="urn:microsoft.com/office/officeart/2005/8/layout/orgChart1"/>
    <dgm:cxn modelId="{4DA56DCE-E880-4C99-9C4C-7784AC424A7A}" type="presOf" srcId="{33488BF2-1743-49AF-8830-3F42A5D7472B}" destId="{6F5E850C-825A-47EB-84A1-E30FF86D9127}" srcOrd="1" destOrd="0" presId="urn:microsoft.com/office/officeart/2005/8/layout/orgChart1"/>
    <dgm:cxn modelId="{00D9BFD1-7A97-4BEE-866F-AA0F3EA85AC9}" type="presOf" srcId="{900552F7-1F31-4797-B683-CC2239E63579}" destId="{DB40959F-71D6-47AD-9911-148E8EE92B18}" srcOrd="0" destOrd="0" presId="urn:microsoft.com/office/officeart/2005/8/layout/orgChart1"/>
    <dgm:cxn modelId="{810002D2-5C19-49F4-828E-EE1D1F5A6AA3}" srcId="{75FA637F-725E-4DE4-8292-D929CBFE75F1}" destId="{33488BF2-1743-49AF-8830-3F42A5D7472B}" srcOrd="0" destOrd="0" parTransId="{B2C0C539-7841-4140-9846-8226A63F201D}" sibTransId="{1533ED94-8E6C-4732-AE89-05D03CF4BF17}"/>
    <dgm:cxn modelId="{917C16D9-66B7-4D03-BEF4-B7D622A665E9}" type="presOf" srcId="{CCBE64EB-4B2B-489C-92E3-03311CEEAFF1}" destId="{FC843A22-2CAA-48D4-9D26-C2C24FFD1D92}" srcOrd="1" destOrd="0" presId="urn:microsoft.com/office/officeart/2005/8/layout/orgChart1"/>
    <dgm:cxn modelId="{BAB78DBB-6225-4657-84A9-D0F68F891D8B}" type="presParOf" srcId="{1555BE15-55CE-40B2-92C1-0CCBA885767F}" destId="{4D13AAD6-30B1-4464-8701-6D0AC8E5836A}" srcOrd="0" destOrd="0" presId="urn:microsoft.com/office/officeart/2005/8/layout/orgChart1"/>
    <dgm:cxn modelId="{64FD78D6-DA5B-4994-9F92-DCF68C673085}" type="presParOf" srcId="{4D13AAD6-30B1-4464-8701-6D0AC8E5836A}" destId="{04D2B1A9-2A9F-44DD-ADDB-7544A34CE693}" srcOrd="0" destOrd="0" presId="urn:microsoft.com/office/officeart/2005/8/layout/orgChart1"/>
    <dgm:cxn modelId="{84D69399-5D8F-4B3C-8921-D31095ED4AA4}" type="presParOf" srcId="{04D2B1A9-2A9F-44DD-ADDB-7544A34CE693}" destId="{70893661-C1BD-498B-A0CF-47CDA5A5B299}" srcOrd="0" destOrd="0" presId="urn:microsoft.com/office/officeart/2005/8/layout/orgChart1"/>
    <dgm:cxn modelId="{119AF47E-D8E9-4DF7-BADF-5FBC27E5B83E}" type="presParOf" srcId="{04D2B1A9-2A9F-44DD-ADDB-7544A34CE693}" destId="{6F5E850C-825A-47EB-84A1-E30FF86D9127}" srcOrd="1" destOrd="0" presId="urn:microsoft.com/office/officeart/2005/8/layout/orgChart1"/>
    <dgm:cxn modelId="{E9346695-444D-428B-8B7F-15A50989477C}" type="presParOf" srcId="{4D13AAD6-30B1-4464-8701-6D0AC8E5836A}" destId="{571F9C57-DE61-4647-B59B-617BBBDA91A2}" srcOrd="1" destOrd="0" presId="urn:microsoft.com/office/officeart/2005/8/layout/orgChart1"/>
    <dgm:cxn modelId="{02B23883-E0B4-465A-A021-4FB1F7E896BE}" type="presParOf" srcId="{571F9C57-DE61-4647-B59B-617BBBDA91A2}" destId="{DB40959F-71D6-47AD-9911-148E8EE92B18}" srcOrd="0" destOrd="0" presId="urn:microsoft.com/office/officeart/2005/8/layout/orgChart1"/>
    <dgm:cxn modelId="{70B5692A-0717-4F61-8954-C3214F3D9BB0}" type="presParOf" srcId="{571F9C57-DE61-4647-B59B-617BBBDA91A2}" destId="{E50BF457-CCAF-4410-87E1-8354C8D92A7F}" srcOrd="1" destOrd="0" presId="urn:microsoft.com/office/officeart/2005/8/layout/orgChart1"/>
    <dgm:cxn modelId="{451169FC-93CB-4198-8C96-2A00CC38FF22}" type="presParOf" srcId="{E50BF457-CCAF-4410-87E1-8354C8D92A7F}" destId="{BF19C52F-F313-4AC5-9797-754841BCF281}" srcOrd="0" destOrd="0" presId="urn:microsoft.com/office/officeart/2005/8/layout/orgChart1"/>
    <dgm:cxn modelId="{60478133-BAAF-43DB-A72D-BD3E8E005E93}" type="presParOf" srcId="{BF19C52F-F313-4AC5-9797-754841BCF281}" destId="{B0934F99-B95E-497E-8580-B9B19A64C2D5}" srcOrd="0" destOrd="0" presId="urn:microsoft.com/office/officeart/2005/8/layout/orgChart1"/>
    <dgm:cxn modelId="{C91C3A08-2488-457C-A3C1-1A42141AC147}" type="presParOf" srcId="{BF19C52F-F313-4AC5-9797-754841BCF281}" destId="{FC843A22-2CAA-48D4-9D26-C2C24FFD1D92}" srcOrd="1" destOrd="0" presId="urn:microsoft.com/office/officeart/2005/8/layout/orgChart1"/>
    <dgm:cxn modelId="{DF94F923-633A-4CBE-8663-928006E93F44}" type="presParOf" srcId="{E50BF457-CCAF-4410-87E1-8354C8D92A7F}" destId="{1C27986F-94AC-429B-8EE4-446EF5150539}" srcOrd="1" destOrd="0" presId="urn:microsoft.com/office/officeart/2005/8/layout/orgChart1"/>
    <dgm:cxn modelId="{E50E8AC6-D3B2-4496-B7B9-49F1A9BE9448}" type="presParOf" srcId="{E50BF457-CCAF-4410-87E1-8354C8D92A7F}" destId="{793839E8-F76B-4943-83C1-14ED3CCA05B6}" srcOrd="2" destOrd="0" presId="urn:microsoft.com/office/officeart/2005/8/layout/orgChart1"/>
    <dgm:cxn modelId="{5FA98C7F-321D-4373-A6B0-2135D36C7D02}" type="presParOf" srcId="{4D13AAD6-30B1-4464-8701-6D0AC8E5836A}" destId="{EE245C67-5D10-4602-90E4-18ADA1029ED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40959F-71D6-47AD-9911-148E8EE92B18}">
      <dsp:nvSpPr>
        <dsp:cNvPr id="0" name=""/>
        <dsp:cNvSpPr/>
      </dsp:nvSpPr>
      <dsp:spPr>
        <a:xfrm>
          <a:off x="3497580" y="1442816"/>
          <a:ext cx="91440" cy="6049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49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893661-C1BD-498B-A0CF-47CDA5A5B299}">
      <dsp:nvSpPr>
        <dsp:cNvPr id="0" name=""/>
        <dsp:cNvSpPr/>
      </dsp:nvSpPr>
      <dsp:spPr>
        <a:xfrm>
          <a:off x="0" y="2486"/>
          <a:ext cx="7086599" cy="14403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TMA House of Delegates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400" b="0" i="1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Each school has 1 MSS delegate in the HOD,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400" b="0" i="1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along with the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400" b="0" i="1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MSS TMA Delegate Co-Chairs</a:t>
          </a:r>
        </a:p>
      </dsp:txBody>
      <dsp:txXfrm>
        <a:off x="0" y="2486"/>
        <a:ext cx="7086599" cy="1440330"/>
      </dsp:txXfrm>
    </dsp:sp>
    <dsp:sp modelId="{B0934F99-B95E-497E-8580-B9B19A64C2D5}">
      <dsp:nvSpPr>
        <dsp:cNvPr id="0" name=""/>
        <dsp:cNvSpPr/>
      </dsp:nvSpPr>
      <dsp:spPr>
        <a:xfrm>
          <a:off x="1478802" y="2047755"/>
          <a:ext cx="4128995" cy="15311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Medical Student Section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24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endParaRPr>
        </a:p>
      </dsp:txBody>
      <dsp:txXfrm>
        <a:off x="1478802" y="2047755"/>
        <a:ext cx="4128995" cy="15311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r>
              <a:rPr lang="en-US" dirty="0"/>
              <a:t>Back To the Future of Medicare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r>
              <a:rPr lang="en-US" dirty="0"/>
              <a:t>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26AEF0DC-2E13-4250-9006-B4E691E06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5308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C908D867-10AC-8649-94DE-734E80551A27}" type="datetimeFigureOut">
              <a:rPr lang="en-US" smtClean="0"/>
              <a:t>12/15/2023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A9AD5B1A-C463-954E-A152-3FB3B87F34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01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D5B1A-C463-954E-A152-3FB3B87F344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550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D5B1A-C463-954E-A152-3FB3B87F344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49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D5B1A-C463-954E-A152-3FB3B87F344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919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D5B1A-C463-954E-A152-3FB3B87F344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939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This </a:t>
            </a:r>
            <a:r>
              <a:rPr lang="en-US" baseline="0"/>
              <a:t>slide optional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D5B1A-C463-954E-A152-3FB3B87F344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510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D5B1A-C463-954E-A152-3FB3B87F344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17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D5B1A-C463-954E-A152-3FB3B87F344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3532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D5B1A-C463-954E-A152-3FB3B87F344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212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D5B1A-C463-954E-A152-3FB3B87F3442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699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MA Cov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99" y="2987040"/>
            <a:ext cx="7567507" cy="1058016"/>
          </a:xfrm>
        </p:spPr>
        <p:txBody>
          <a:bodyPr anchor="b">
            <a:normAutofit/>
          </a:bodyPr>
          <a:lstStyle>
            <a:lvl1pPr algn="r">
              <a:defRPr sz="4800" b="0" i="0" spc="-150">
                <a:solidFill>
                  <a:schemeClr val="accent5">
                    <a:lumMod val="50000"/>
                  </a:schemeClr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4137131"/>
            <a:ext cx="7567507" cy="536469"/>
          </a:xfrm>
        </p:spPr>
        <p:txBody>
          <a:bodyPr>
            <a:normAutofit/>
          </a:bodyPr>
          <a:lstStyle>
            <a:lvl1pPr marL="0" indent="0" algn="r">
              <a:buNone/>
              <a:defRPr sz="3200" b="0" i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713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038" y="-83344"/>
            <a:ext cx="7886700" cy="1325563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4443" y="2369141"/>
            <a:ext cx="3868737" cy="823912"/>
          </a:xfrm>
        </p:spPr>
        <p:txBody>
          <a:bodyPr anchor="b">
            <a:noAutofit/>
          </a:bodyPr>
          <a:lstStyle>
            <a:lvl1pPr marL="0" indent="0" algn="ctr">
              <a:buNone/>
              <a:defRPr sz="3200" b="0" i="0" spc="0">
                <a:solidFill>
                  <a:srgbClr val="025596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Photo </a:t>
            </a:r>
            <a:r>
              <a:rPr lang="en-US" dirty="0" err="1"/>
              <a:t>Descripton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34443" y="3193053"/>
            <a:ext cx="3868737" cy="2589439"/>
          </a:xfrm>
        </p:spPr>
        <p:txBody>
          <a:bodyPr/>
          <a:lstStyle>
            <a:lvl1pPr marL="0" indent="0">
              <a:buNone/>
              <a:defRPr>
                <a:solidFill>
                  <a:srgbClr val="2C2C2C"/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dirty="0"/>
              <a:t>Image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24944" y="2369141"/>
            <a:ext cx="3887788" cy="823912"/>
          </a:xfrm>
        </p:spPr>
        <p:txBody>
          <a:bodyPr anchor="b">
            <a:noAutofit/>
          </a:bodyPr>
          <a:lstStyle>
            <a:lvl1pPr marL="0" indent="0" algn="ctr">
              <a:buNone/>
              <a:defRPr sz="3200" b="0" i="0" spc="0">
                <a:solidFill>
                  <a:srgbClr val="025596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Photo Description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724944" y="3193053"/>
            <a:ext cx="3887788" cy="2589439"/>
          </a:xfrm>
        </p:spPr>
        <p:txBody>
          <a:bodyPr/>
          <a:lstStyle>
            <a:lvl1pPr marL="0" indent="0">
              <a:buNone/>
              <a:defRPr>
                <a:solidFill>
                  <a:srgbClr val="2C2C2C"/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312757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1070187"/>
            <a:ext cx="9144000" cy="57878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Picture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60119" y="287124"/>
            <a:ext cx="7886700" cy="556048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5784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244" y="164829"/>
            <a:ext cx="7886700" cy="775698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8821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6215" y="3450865"/>
            <a:ext cx="7886700" cy="816045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026215" y="628153"/>
            <a:ext cx="7815635" cy="2727297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j-lt"/>
                <a:ea typeface="Helvetica Neue" charset="0"/>
                <a:cs typeface="Helvetica Neue" charset="0"/>
              </a:defRPr>
            </a:lvl1pPr>
            <a:lvl2pPr>
              <a:defRPr b="0" i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>
              <a:defRPr b="0" i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59686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19" y="287124"/>
            <a:ext cx="7886700" cy="556048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118" y="1409700"/>
            <a:ext cx="7656831" cy="4861559"/>
          </a:xfrm>
        </p:spPr>
        <p:txBody>
          <a:bodyPr/>
          <a:lstStyle>
            <a:lvl1pPr>
              <a:defRPr sz="3200" b="0" i="0" spc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>
              <a:defRPr sz="2800" b="0" i="0" spc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>
              <a:defRPr sz="2400" b="0" i="0" spc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3pPr>
            <a:lvl4pPr>
              <a:defRPr b="0" i="0" spc="0">
                <a:latin typeface="Helvetica Neue" charset="0"/>
                <a:ea typeface="Helvetica Neue" charset="0"/>
                <a:cs typeface="Helvetica Neue" charset="0"/>
              </a:defRPr>
            </a:lvl4pPr>
            <a:lvl5pPr>
              <a:defRPr b="0" i="0" spc="0">
                <a:latin typeface="Helvetica Neue" charset="0"/>
                <a:ea typeface="Helvetica Neue" charset="0"/>
                <a:cs typeface="Helvetica Neue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68393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244" y="164829"/>
            <a:ext cx="7886700" cy="775698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029244" y="1424940"/>
            <a:ext cx="7886700" cy="4999713"/>
          </a:xfrm>
        </p:spPr>
        <p:txBody>
          <a:bodyPr/>
          <a:lstStyle>
            <a:lvl1pPr>
              <a:defRPr b="0" i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77072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0" i="0" spc="-150">
                <a:solidFill>
                  <a:srgbClr val="025596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>
              <a:defRPr b="0" i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>
              <a:defRPr b="0" i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>
              <a:defRPr>
                <a:solidFill>
                  <a:srgbClr val="747D87"/>
                </a:solidFill>
              </a:defRPr>
            </a:lvl3pPr>
            <a:lvl4pPr>
              <a:defRPr>
                <a:solidFill>
                  <a:srgbClr val="747D87"/>
                </a:solidFill>
              </a:defRPr>
            </a:lvl4pPr>
            <a:lvl5pPr>
              <a:defRPr>
                <a:solidFill>
                  <a:srgbClr val="747D8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0"/>
          </p:nvPr>
        </p:nvSpPr>
        <p:spPr>
          <a:xfrm>
            <a:off x="4609571" y="1681163"/>
            <a:ext cx="3868737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0" i="0" spc="-150">
                <a:solidFill>
                  <a:srgbClr val="025596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1"/>
          </p:nvPr>
        </p:nvSpPr>
        <p:spPr>
          <a:xfrm>
            <a:off x="4609571" y="2505075"/>
            <a:ext cx="3868737" cy="3684588"/>
          </a:xfrm>
        </p:spPr>
        <p:txBody>
          <a:bodyPr/>
          <a:lstStyle>
            <a:lvl1pPr>
              <a:defRPr b="0" i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>
              <a:defRPr b="0" i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>
              <a:defRPr>
                <a:solidFill>
                  <a:srgbClr val="747D87"/>
                </a:solidFill>
              </a:defRPr>
            </a:lvl3pPr>
            <a:lvl4pPr>
              <a:defRPr>
                <a:solidFill>
                  <a:srgbClr val="747D87"/>
                </a:solidFill>
              </a:defRPr>
            </a:lvl4pPr>
            <a:lvl5pPr>
              <a:defRPr>
                <a:solidFill>
                  <a:srgbClr val="747D8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960438" y="216944"/>
            <a:ext cx="7642225" cy="949325"/>
          </a:xfrm>
        </p:spPr>
        <p:txBody>
          <a:bodyPr>
            <a:normAutofit/>
          </a:bodyPr>
          <a:lstStyle>
            <a:lvl1pPr marL="0" indent="0">
              <a:buNone/>
              <a:defRPr sz="5400" b="0" i="0" spc="-150" baseline="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pPr lvl="0"/>
            <a:r>
              <a:rPr lang="en-US" sz="4400" b="0" i="0" spc="-150" dirty="0">
                <a:latin typeface="ITC Garamond Std Light" charset="0"/>
                <a:ea typeface="ITC Garamond Std Light" charset="0"/>
                <a:cs typeface="ITC Garamond Std Light" charset="0"/>
              </a:rPr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86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81163"/>
            <a:ext cx="3867150" cy="4495800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dirty="0"/>
              <a:t>Image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60119" y="287124"/>
            <a:ext cx="7886700" cy="556048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0" i="0" spc="-150">
                <a:solidFill>
                  <a:srgbClr val="025596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0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>
              <a:defRPr sz="2400" b="0" i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>
              <a:defRPr sz="2000" b="0" i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>
              <a:defRPr>
                <a:solidFill>
                  <a:srgbClr val="747D87"/>
                </a:solidFill>
              </a:defRPr>
            </a:lvl3pPr>
            <a:lvl4pPr>
              <a:defRPr>
                <a:solidFill>
                  <a:srgbClr val="747D87"/>
                </a:solidFill>
              </a:defRPr>
            </a:lvl4pPr>
            <a:lvl5pPr>
              <a:defRPr>
                <a:solidFill>
                  <a:srgbClr val="747D8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7781469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038" y="-83344"/>
            <a:ext cx="7886700" cy="1325563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4443" y="2369141"/>
            <a:ext cx="3868737" cy="823912"/>
          </a:xfrm>
        </p:spPr>
        <p:txBody>
          <a:bodyPr anchor="b">
            <a:noAutofit/>
          </a:bodyPr>
          <a:lstStyle>
            <a:lvl1pPr marL="0" indent="0" algn="ctr">
              <a:buNone/>
              <a:defRPr sz="3200" b="0" i="0" spc="0">
                <a:solidFill>
                  <a:srgbClr val="025596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Photo Description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34443" y="3193053"/>
            <a:ext cx="3868737" cy="2589439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dirty="0"/>
              <a:t>Image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24944" y="2369141"/>
            <a:ext cx="3887788" cy="823912"/>
          </a:xfrm>
        </p:spPr>
        <p:txBody>
          <a:bodyPr anchor="b">
            <a:noAutofit/>
          </a:bodyPr>
          <a:lstStyle>
            <a:lvl1pPr marL="0" indent="0" algn="ctr">
              <a:buNone/>
              <a:defRPr sz="3200" b="0" i="0" spc="0">
                <a:solidFill>
                  <a:srgbClr val="025596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Photo Description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724944" y="3193053"/>
            <a:ext cx="3887788" cy="2589439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24378548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1070187"/>
            <a:ext cx="9144000" cy="57878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Picture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60119" y="287124"/>
            <a:ext cx="7886700" cy="556048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7081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6215" y="3450865"/>
            <a:ext cx="7886700" cy="816045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026215" y="628153"/>
            <a:ext cx="7815635" cy="2727297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j-lt"/>
                <a:ea typeface="Helvetica Neue" charset="0"/>
                <a:cs typeface="Helvetica Neue" charset="0"/>
              </a:defRPr>
            </a:lvl1pPr>
            <a:lvl2pPr>
              <a:defRPr b="0" i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>
              <a:defRPr b="0" i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1088036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244" y="164829"/>
            <a:ext cx="7886700" cy="775698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9404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19" y="287124"/>
            <a:ext cx="7886700" cy="556048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118" y="1290531"/>
            <a:ext cx="7656831" cy="4351338"/>
          </a:xfrm>
        </p:spPr>
        <p:txBody>
          <a:bodyPr/>
          <a:lstStyle>
            <a:lvl1pPr>
              <a:defRPr sz="3200" b="0" i="0" spc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>
              <a:defRPr sz="2800" b="0" i="0" spc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>
              <a:defRPr sz="2400" b="0" i="0" spc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3pPr>
            <a:lvl4pPr>
              <a:defRPr b="0" i="0" spc="0">
                <a:latin typeface="Helvetica Neue" charset="0"/>
                <a:ea typeface="Helvetica Neue" charset="0"/>
                <a:cs typeface="Helvetica Neue" charset="0"/>
              </a:defRPr>
            </a:lvl4pPr>
            <a:lvl5pPr>
              <a:defRPr b="0" i="0" spc="0">
                <a:latin typeface="Helvetica Neue" charset="0"/>
                <a:ea typeface="Helvetica Neue" charset="0"/>
                <a:cs typeface="Helvetica Neue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9237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244" y="164829"/>
            <a:ext cx="7886700" cy="775698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029244" y="1219200"/>
            <a:ext cx="7886700" cy="5205453"/>
          </a:xfrm>
        </p:spPr>
        <p:txBody>
          <a:bodyPr/>
          <a:lstStyle>
            <a:lvl1pPr>
              <a:spcBef>
                <a:spcPts val="1800"/>
              </a:spcBef>
              <a:defRPr b="0" i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105940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 Slide logo &amp; Addr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290" y="4953662"/>
            <a:ext cx="2598620" cy="1518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95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19" y="287124"/>
            <a:ext cx="7886700" cy="556048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118" y="1290531"/>
            <a:ext cx="7656831" cy="4351338"/>
          </a:xfrm>
        </p:spPr>
        <p:txBody>
          <a:bodyPr/>
          <a:lstStyle>
            <a:lvl1pPr>
              <a:defRPr sz="3200" b="0" i="0" spc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>
              <a:defRPr sz="2800" b="0" i="0" spc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>
              <a:defRPr sz="2400" b="0" i="0" spc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3pPr>
            <a:lvl4pPr>
              <a:defRPr b="0" i="0" spc="0">
                <a:latin typeface="Helvetica Neue" charset="0"/>
                <a:ea typeface="Helvetica Neue" charset="0"/>
                <a:cs typeface="Helvetica Neue" charset="0"/>
              </a:defRPr>
            </a:lvl4pPr>
            <a:lvl5pPr>
              <a:defRPr b="0" i="0" spc="0">
                <a:latin typeface="Helvetica Neue" charset="0"/>
                <a:ea typeface="Helvetica Neue" charset="0"/>
                <a:cs typeface="Helvetica Neue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4690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244" y="164829"/>
            <a:ext cx="7886700" cy="775698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029244" y="1129858"/>
            <a:ext cx="7886700" cy="5294795"/>
          </a:xfrm>
        </p:spPr>
        <p:txBody>
          <a:bodyPr/>
          <a:lstStyle>
            <a:lvl1pPr>
              <a:spcBef>
                <a:spcPts val="1800"/>
              </a:spcBef>
              <a:defRPr b="0" i="0">
                <a:solidFill>
                  <a:srgbClr val="2C2C2C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>
              <a:defRPr>
                <a:solidFill>
                  <a:srgbClr val="2C2C2C"/>
                </a:solidFill>
              </a:defRPr>
            </a:lvl2pPr>
            <a:lvl3pPr>
              <a:defRPr>
                <a:solidFill>
                  <a:srgbClr val="2C2C2C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9543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0" i="0" spc="-150">
                <a:solidFill>
                  <a:srgbClr val="025596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>
              <a:defRPr b="0" i="0">
                <a:solidFill>
                  <a:srgbClr val="2C2C2C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>
              <a:defRPr b="0" i="0">
                <a:solidFill>
                  <a:srgbClr val="2C2C2C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>
              <a:defRPr>
                <a:solidFill>
                  <a:srgbClr val="747D87"/>
                </a:solidFill>
              </a:defRPr>
            </a:lvl3pPr>
            <a:lvl4pPr>
              <a:defRPr>
                <a:solidFill>
                  <a:srgbClr val="747D87"/>
                </a:solidFill>
              </a:defRPr>
            </a:lvl4pPr>
            <a:lvl5pPr>
              <a:defRPr>
                <a:solidFill>
                  <a:srgbClr val="747D8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0"/>
          </p:nvPr>
        </p:nvSpPr>
        <p:spPr>
          <a:xfrm>
            <a:off x="4609571" y="1681163"/>
            <a:ext cx="3868737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0" i="0" spc="-150">
                <a:solidFill>
                  <a:srgbClr val="025596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1"/>
          </p:nvPr>
        </p:nvSpPr>
        <p:spPr>
          <a:xfrm>
            <a:off x="4609571" y="2505075"/>
            <a:ext cx="3868737" cy="3684588"/>
          </a:xfrm>
        </p:spPr>
        <p:txBody>
          <a:bodyPr/>
          <a:lstStyle>
            <a:lvl1pPr>
              <a:defRPr b="0" i="0">
                <a:solidFill>
                  <a:srgbClr val="2C2C2C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>
              <a:defRPr b="0" i="0">
                <a:solidFill>
                  <a:srgbClr val="2C2C2C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>
              <a:defRPr>
                <a:solidFill>
                  <a:srgbClr val="747D87"/>
                </a:solidFill>
              </a:defRPr>
            </a:lvl3pPr>
            <a:lvl4pPr>
              <a:defRPr>
                <a:solidFill>
                  <a:srgbClr val="747D87"/>
                </a:solidFill>
              </a:defRPr>
            </a:lvl4pPr>
            <a:lvl5pPr>
              <a:defRPr>
                <a:solidFill>
                  <a:srgbClr val="747D8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960438" y="216944"/>
            <a:ext cx="7642225" cy="949325"/>
          </a:xfrm>
        </p:spPr>
        <p:txBody>
          <a:bodyPr>
            <a:normAutofit/>
          </a:bodyPr>
          <a:lstStyle>
            <a:lvl1pPr marL="0" indent="0">
              <a:buNone/>
              <a:defRPr sz="5400" b="0" i="0" spc="-150" baseline="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pPr lvl="0"/>
            <a:r>
              <a:rPr lang="en-US" sz="4400" b="0" i="0" spc="-150" dirty="0">
                <a:latin typeface="ITC Garamond Std Light" charset="0"/>
                <a:ea typeface="ITC Garamond Std Light" charset="0"/>
                <a:cs typeface="ITC Garamond Std Light" charset="0"/>
              </a:rPr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860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81163"/>
            <a:ext cx="3867150" cy="4495800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dirty="0"/>
              <a:t>Image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60119" y="287124"/>
            <a:ext cx="7886700" cy="556048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0" i="0" spc="-150">
                <a:solidFill>
                  <a:srgbClr val="025596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0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>
              <a:defRPr sz="2400" b="0" i="0">
                <a:solidFill>
                  <a:srgbClr val="2C2C2C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>
              <a:defRPr sz="2000" b="0" i="0">
                <a:solidFill>
                  <a:srgbClr val="2C2C2C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>
              <a:defRPr>
                <a:solidFill>
                  <a:srgbClr val="747D87"/>
                </a:solidFill>
              </a:defRPr>
            </a:lvl3pPr>
            <a:lvl4pPr>
              <a:defRPr>
                <a:solidFill>
                  <a:srgbClr val="747D87"/>
                </a:solidFill>
              </a:defRPr>
            </a:lvl4pPr>
            <a:lvl5pPr>
              <a:defRPr>
                <a:solidFill>
                  <a:srgbClr val="747D8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025784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gi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3.gif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3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9" Type="http://schemas.openxmlformats.org/officeDocument/2006/relationships/image" Target="../media/image3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CA281-B5CF-E34B-B761-F418D0769936}" type="datetimeFigureOut">
              <a:rPr lang="en-US" smtClean="0"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2052B-638A-6444-B5FE-54D7C9F091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074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72665-46D0-9A43-9DDD-19F11099851A}" type="datetimeFigureOut">
              <a:rPr lang="en-US" smtClean="0"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F89A2-B747-B84F-B411-E23C020195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74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F742D-85D5-BF4A-AD77-AE6531457B0C}" type="datetimeFigureOut">
              <a:rPr lang="en-US" smtClean="0"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2D42F-777C-7049-BD17-118470D6322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612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8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397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F742D-85D5-BF4A-AD77-AE6531457B0C}" type="datetimeFigureOut">
              <a:rPr lang="en-US" smtClean="0"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2D42F-777C-7049-BD17-118470D6322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89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72665-46D0-9A43-9DDD-19F11099851A}" type="datetimeFigureOut">
              <a:rPr lang="en-US" smtClean="0"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F89A2-B747-B84F-B411-E23C020195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745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F742D-85D5-BF4A-AD77-AE6531457B0C}" type="datetimeFigureOut">
              <a:rPr lang="en-US" smtClean="0"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2D42F-777C-7049-BD17-118470D6322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508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-assn.org/msop-join" TargetMode="External"/><Relationship Id="rId2" Type="http://schemas.openxmlformats.org/officeDocument/2006/relationships/hyperlink" Target="https://www.texmed.org/Application/Student/" TargetMode="Externa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xmed.org/BMC/" TargetMode="External"/><Relationship Id="rId2" Type="http://schemas.openxmlformats.org/officeDocument/2006/relationships/hyperlink" Target="https://www.texmed.org/firsttuesdays/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texmed.org/TexMed/" TargetMode="External"/><Relationship Id="rId4" Type="http://schemas.openxmlformats.org/officeDocument/2006/relationships/hyperlink" Target="https://www.texmed.org/LeadershipSummit/'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99" y="2782496"/>
            <a:ext cx="7567507" cy="1058016"/>
          </a:xfrm>
        </p:spPr>
        <p:txBody>
          <a:bodyPr>
            <a:normAutofit fontScale="90000"/>
          </a:bodyPr>
          <a:lstStyle/>
          <a:p>
            <a:r>
              <a:rPr lang="en-US" dirty="0"/>
              <a:t>Texas Medical Association</a:t>
            </a:r>
            <a:br>
              <a:rPr lang="en-US" dirty="0"/>
            </a:br>
            <a:r>
              <a:rPr lang="en-US" dirty="0"/>
              <a:t>Medical Student Section: 101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4137131"/>
            <a:ext cx="7567507" cy="964258"/>
          </a:xfrm>
        </p:spPr>
        <p:txBody>
          <a:bodyPr>
            <a:normAutofit/>
          </a:bodyPr>
          <a:lstStyle/>
          <a:p>
            <a:r>
              <a:rPr lang="en-US" dirty="0"/>
              <a:t>Leadership Training Session</a:t>
            </a:r>
          </a:p>
        </p:txBody>
      </p:sp>
    </p:spTree>
    <p:extLst>
      <p:ext uri="{BB962C8B-B14F-4D97-AF65-F5344CB8AC3E}">
        <p14:creationId xmlns:p14="http://schemas.microsoft.com/office/powerpoint/2010/main" val="1364697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029244" y="1219200"/>
            <a:ext cx="6495506" cy="5205453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AMA Meetings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dirty="0">
                <a:latin typeface="Helvetica Neue Light"/>
              </a:rPr>
              <a:t>There are 2 AMA Meetings annually and the AMA-MSS assembly meets during each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latin typeface="Helvetica Neue Light"/>
              </a:rPr>
              <a:t>AMA Annual Conference (June, Chicago)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latin typeface="Helvetica Neue Light"/>
              </a:rPr>
              <a:t>AMA Interim Conference (Nov.)</a:t>
            </a:r>
            <a:endParaRPr lang="en-US" b="1" u="sng" dirty="0">
              <a:latin typeface="Helvetica Neue Light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dirty="0">
                <a:latin typeface="Helvetica Neue Light"/>
              </a:rPr>
              <a:t>Texas sends a student delegation, comprised of Texas MSS Delegates and student members</a:t>
            </a:r>
          </a:p>
        </p:txBody>
      </p:sp>
    </p:spTree>
    <p:extLst>
      <p:ext uri="{BB962C8B-B14F-4D97-AF65-F5344CB8AC3E}">
        <p14:creationId xmlns:p14="http://schemas.microsoft.com/office/powerpoint/2010/main" val="4144338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029244" y="1219200"/>
            <a:ext cx="6485981" cy="5205453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AMA Region Meetings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The AMA-MSS is divided into 7 regions.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Texas falls into AMA-MSS Region 3, which also consists of: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latin typeface="Helvetica Neue Light"/>
              </a:rPr>
              <a:t>Louisiana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latin typeface="Helvetica Neue Light"/>
              </a:rPr>
              <a:t>Mississippi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latin typeface="Helvetica Neue Light"/>
              </a:rPr>
              <a:t>Oklahoma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latin typeface="Helvetica Neue Light"/>
              </a:rPr>
              <a:t>Kansas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latin typeface="Helvetica Neue Light"/>
              </a:rPr>
              <a:t>Arkansas</a:t>
            </a:r>
            <a:endParaRPr lang="en-US" b="1" u="sng" dirty="0">
              <a:latin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1193518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6922E-9022-4A8B-ABBD-F4B9480F2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2F51A0-3E41-41BA-B30D-A87B8D85A2D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9244" y="1219200"/>
            <a:ext cx="7486106" cy="5205453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Lobby Days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latin typeface="Helvetica Neue Light"/>
              </a:rPr>
              <a:t>State (Austin, TX)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latin typeface="Helvetica Neue Light"/>
              </a:rPr>
              <a:t>During each legislative session, TEXPAC hosts “First Tuesdays” an opportunity for physicians to educate and lobby state policymakers on important health care issues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Helvetica Neue Light"/>
              </a:rPr>
              <a:t>TEXPAC hosts a Tuesday in April designed specifically for medical students and their concerns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latin typeface="Helvetica Neue Light"/>
              </a:rPr>
              <a:t>National (Washington, D.C)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Helvetica Neue Light"/>
              </a:rPr>
              <a:t>In conjunction with the National Advocacy Conference in March of each year</a:t>
            </a:r>
          </a:p>
          <a:p>
            <a:pPr marL="0" indent="0">
              <a:buNone/>
            </a:pP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450676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PROGRAMMING</a:t>
            </a:r>
          </a:p>
        </p:txBody>
      </p:sp>
    </p:spTree>
    <p:extLst>
      <p:ext uri="{BB962C8B-B14F-4D97-AF65-F5344CB8AC3E}">
        <p14:creationId xmlns:p14="http://schemas.microsoft.com/office/powerpoint/2010/main" val="2593782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90CB1-4B64-4AC2-91E8-DD41B55D1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PROGRAMMING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870ECB-EC02-4FE9-A9A5-AB1D308159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/>
              <a:t>Chapter Activities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dirty="0">
                <a:latin typeface="Helvetica Neue Light"/>
              </a:rPr>
              <a:t>Chapter Meetings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latin typeface="Helvetica Neue Light"/>
              </a:rPr>
              <a:t>Breakfast, lunch, coffee break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latin typeface="Helvetica Neue Light"/>
              </a:rPr>
              <a:t>Exam week study break (great recruitment opportunity)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dirty="0">
                <a:latin typeface="Helvetica Neue Light"/>
              </a:rPr>
              <a:t>Lecture Series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latin typeface="Helvetica Neue Light"/>
              </a:rPr>
              <a:t>Elective or “Blue Book” credit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dirty="0">
                <a:latin typeface="Helvetica Neue Light"/>
              </a:rPr>
              <a:t>Service Projects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latin typeface="Helvetica Neue Light"/>
              </a:rPr>
              <a:t>Health Fairs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latin typeface="Helvetica Neue Light"/>
              </a:rPr>
              <a:t>Walk with a Doc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latin typeface="Helvetica Neue Light"/>
              </a:rPr>
              <a:t>Immunization programs</a:t>
            </a:r>
          </a:p>
          <a:p>
            <a:pPr marL="0" indent="0">
              <a:buNone/>
            </a:pP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320501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1F113-845E-4ED5-8288-1E500E67D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PROGRAMMING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4D517F-8752-43C6-A469-81E907F4DB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9244" y="1219201"/>
            <a:ext cx="7886700" cy="4953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Chapter Meetings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477626-62A5-4415-902C-CA011955DAF9}"/>
              </a:ext>
            </a:extLst>
          </p:cNvPr>
          <p:cNvSpPr txBox="1"/>
          <p:nvPr/>
        </p:nvSpPr>
        <p:spPr>
          <a:xfrm>
            <a:off x="1029244" y="1895475"/>
            <a:ext cx="3781425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Legislative Topics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Helvetica Neue Light"/>
              </a:rPr>
              <a:t>State and National Policymakers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Helvetica Neue Light"/>
              </a:rPr>
              <a:t>Medical Liability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Helvetica Neue Light"/>
              </a:rPr>
              <a:t>Medical Economics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Helvetica Neue Light"/>
              </a:rPr>
              <a:t>Managed Care/HMOs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Helvetica Neue Light"/>
              </a:rPr>
              <a:t>Patient Safety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Helvetica Neue Light"/>
              </a:rPr>
              <a:t>Ongoing Legislation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Helvetica Neue Light"/>
              </a:rPr>
              <a:t>Health Insurance Crisis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27DB0F-3896-4CD3-B4C1-FF257A8C92F0}"/>
              </a:ext>
            </a:extLst>
          </p:cNvPr>
          <p:cNvSpPr txBox="1"/>
          <p:nvPr/>
        </p:nvSpPr>
        <p:spPr>
          <a:xfrm>
            <a:off x="4467225" y="1895475"/>
            <a:ext cx="4067175" cy="4598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400" dirty="0">
                <a:latin typeface="Helvetica Neue Light"/>
              </a:rPr>
              <a:t>Social/Professional Issues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latin typeface="Helvetica Neue Light"/>
              </a:rPr>
              <a:t>CV Writing Workshop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latin typeface="Helvetica Neue Light"/>
              </a:rPr>
              <a:t>Medical Student Health and Wellness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latin typeface="Helvetica Neue Light"/>
              </a:rPr>
              <a:t>Domestic Violence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latin typeface="Helvetica Neue Light"/>
              </a:rPr>
              <a:t>Anti-Tobacco Campaign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latin typeface="Helvetica Neue Light"/>
              </a:rPr>
              <a:t>Public Health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latin typeface="Helvetica Neue Light"/>
              </a:rPr>
              <a:t>Cancer Prevention, Screening and Detection 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latin typeface="Helvetica Neue Light"/>
              </a:rPr>
              <a:t>LGBTQ Health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489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RECRUITMENT</a:t>
            </a:r>
          </a:p>
        </p:txBody>
      </p:sp>
    </p:spTree>
    <p:extLst>
      <p:ext uri="{BB962C8B-B14F-4D97-AF65-F5344CB8AC3E}">
        <p14:creationId xmlns:p14="http://schemas.microsoft.com/office/powerpoint/2010/main" val="6725278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B33A6-78F7-4B95-9C8F-A88078F7F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RECRUITMENT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6630FB-71A9-4EEE-A4B9-6560428E12F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9244" y="1219200"/>
            <a:ext cx="6686006" cy="5205453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TMA and AMA Student Recruitment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Designate one officer to oversee recruitment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Be sure that TMA and AMA Medical Student Section Coordinators know which officer has been designated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Before you leave today, set realistic goals for recruitment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latin typeface="Helvetica Neue Light"/>
              </a:rPr>
              <a:t>You </a:t>
            </a:r>
            <a:r>
              <a:rPr lang="en-US" altLang="en-US" b="1" i="1" u="sng" dirty="0">
                <a:latin typeface="Helvetica Neue Light"/>
              </a:rPr>
              <a:t>CAN</a:t>
            </a:r>
            <a:r>
              <a:rPr lang="en-US" altLang="en-US" dirty="0">
                <a:latin typeface="Helvetica Neue Light"/>
              </a:rPr>
              <a:t> recruit 100% of your incoming class for TMA and AMA!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0538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685DB-560D-4852-A7C7-939F76317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RECRUITMENT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CD0A2D-3A8E-46DF-86AB-A773E8B70A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9244" y="1219200"/>
            <a:ext cx="5857331" cy="5205453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Recruitment Letter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Make sure you have a letter prepared to be sent out to incoming first years prior to orientation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Most schools have an orientation packet that is sent out…if possible have your letter included in that packet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Sample letters in the leadership manual</a:t>
            </a:r>
          </a:p>
          <a:p>
            <a:pPr marL="0" indent="0">
              <a:buNone/>
            </a:pP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6446283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78608-AA2E-4760-8ECE-DC878937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RECRUITMENT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A0DD3-242D-4091-A483-949F011B8D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9244" y="1219200"/>
            <a:ext cx="5543006" cy="5205453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u="sng" dirty="0"/>
              <a:t>Recruitment Events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Remember, the earlier the better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Begin securing a date during orientation week at your school for a TMA event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Contact the TMA coordinator for the most current flyers and brochures available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As soon as you know the number of incoming first year students, request incentive gifts and other materials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594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BASICS</a:t>
            </a:r>
          </a:p>
        </p:txBody>
      </p:sp>
    </p:spTree>
    <p:extLst>
      <p:ext uri="{BB962C8B-B14F-4D97-AF65-F5344CB8AC3E}">
        <p14:creationId xmlns:p14="http://schemas.microsoft.com/office/powerpoint/2010/main" val="10747114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5D1B0-FDA7-46E2-8990-733F74778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RECRUITMENT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42B604-0F90-4B75-A68B-D05099AE8F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9244" y="1219200"/>
            <a:ext cx="8114756" cy="520545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/>
              <a:t>How to Apply</a:t>
            </a:r>
          </a:p>
          <a:p>
            <a:r>
              <a:rPr lang="en-US" sz="2600" dirty="0" err="1">
                <a:latin typeface="Helvetica Neue Light"/>
              </a:rPr>
              <a:t>Opt</a:t>
            </a:r>
            <a:r>
              <a:rPr lang="en-US" sz="2600" dirty="0">
                <a:latin typeface="Helvetica Neue Light"/>
              </a:rPr>
              <a:t> into TMA’s 100% Student Membership Program. </a:t>
            </a:r>
          </a:p>
          <a:p>
            <a:pPr lvl="1"/>
            <a:r>
              <a:rPr lang="en-US" sz="2600" dirty="0">
                <a:latin typeface="Helvetica Neue Light"/>
              </a:rPr>
              <a:t>With a new student roster TMA can make every student at your school a TMA member. Contact your TMA section coordinator for more information on this program.</a:t>
            </a:r>
          </a:p>
          <a:p>
            <a:r>
              <a:rPr lang="en-US" sz="2600" dirty="0"/>
              <a:t>TMA membership is FREE to students</a:t>
            </a:r>
          </a:p>
          <a:p>
            <a:pPr lvl="1"/>
            <a:r>
              <a:rPr lang="en-US" sz="2600" dirty="0">
                <a:latin typeface="Helvetica Neue Light"/>
              </a:rPr>
              <a:t>Join Online at: </a:t>
            </a:r>
            <a:r>
              <a:rPr lang="en-US" sz="2600" dirty="0">
                <a:latin typeface="Helvetica Neue Light"/>
                <a:hlinkClick r:id="rId2"/>
              </a:rPr>
              <a:t>https://www.texmed.org/Application/Student/</a:t>
            </a:r>
            <a:endParaRPr lang="en-US" sz="2600" dirty="0">
              <a:latin typeface="Helvetica Neue Light"/>
            </a:endParaRPr>
          </a:p>
          <a:p>
            <a:r>
              <a:rPr lang="en-US" sz="2600" dirty="0"/>
              <a:t>AMA membership is $68 for a 4-year membership and includes a free incentive gift</a:t>
            </a:r>
            <a:endParaRPr lang="en-US" sz="2600" dirty="0">
              <a:latin typeface="Helvetica Neue Light"/>
            </a:endParaRPr>
          </a:p>
          <a:p>
            <a:pPr lvl="1"/>
            <a:r>
              <a:rPr lang="en-US" sz="2600" dirty="0">
                <a:latin typeface="Helvetica Neue Light"/>
              </a:rPr>
              <a:t>Join Online at: </a:t>
            </a:r>
            <a:br>
              <a:rPr lang="en-US" sz="2600" dirty="0">
                <a:latin typeface="Helvetica Neue Light"/>
              </a:rPr>
            </a:br>
            <a:r>
              <a:rPr lang="en-US" sz="2600" dirty="0">
                <a:latin typeface="Helvetica Neue Light"/>
                <a:hlinkClick r:id="rId3"/>
              </a:rPr>
              <a:t>https://www.ama-assn.org/msop-join</a:t>
            </a:r>
            <a:r>
              <a:rPr lang="en-US" sz="2600" dirty="0">
                <a:latin typeface="Helvetica Neue Light"/>
              </a:rPr>
              <a:t> </a:t>
            </a:r>
            <a:br>
              <a:rPr lang="en-US" sz="2600" b="1" u="sng" dirty="0">
                <a:latin typeface="Helvetica Neue Light"/>
              </a:rPr>
            </a:br>
            <a:endParaRPr lang="en-US" sz="2600" b="1" u="sng" dirty="0">
              <a:latin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36699712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94991" y="1418463"/>
            <a:ext cx="585746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Helvetica Neue"/>
              </a:rPr>
              <a:t>Texas Medical Association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Helvetica Neue"/>
              </a:rPr>
              <a:t>Medical Student Section </a:t>
            </a:r>
          </a:p>
          <a:p>
            <a:pPr algn="ctr"/>
            <a:endParaRPr lang="en-US" sz="2600" dirty="0">
              <a:solidFill>
                <a:schemeClr val="bg1"/>
              </a:solidFill>
              <a:latin typeface="Helvetica Neue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Helvetica Neue"/>
              </a:rPr>
              <a:t>Karen Kollar, Section Staff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Helvetica Neue"/>
              </a:rPr>
              <a:t>(512) 370-1448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Helvetica Neue"/>
              </a:rPr>
              <a:t>Karen.Kollar@texmed.org</a:t>
            </a:r>
          </a:p>
        </p:txBody>
      </p:sp>
    </p:spTree>
    <p:extLst>
      <p:ext uri="{BB962C8B-B14F-4D97-AF65-F5344CB8AC3E}">
        <p14:creationId xmlns:p14="http://schemas.microsoft.com/office/powerpoint/2010/main" val="18594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BASICS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60118" y="1134120"/>
            <a:ext cx="7656831" cy="5095230"/>
          </a:xfrm>
        </p:spPr>
        <p:txBody>
          <a:bodyPr>
            <a:noAutofit/>
          </a:bodyPr>
          <a:lstStyle/>
          <a:p>
            <a:pPr marL="60325" indent="-1588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en-US" sz="2800" b="1" u="sng" dirty="0">
                <a:solidFill>
                  <a:srgbClr val="2C2C2C"/>
                </a:solidFill>
              </a:rPr>
              <a:t>The Medical Student Section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Created in the late 1970s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Provides TMA with the student perspective and allows medical students a voice in forming TMA policy: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Executive Council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32 Boards, Councils and Committees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Voting Delegates from each school for TMA HOD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Board of Trustees (Voting Member)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Texas Delegation to the AMA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>
                <a:latin typeface="Helvetica Neue Light"/>
              </a:rPr>
              <a:t>Over 7,900 </a:t>
            </a:r>
            <a:r>
              <a:rPr lang="en-US" altLang="en-US" sz="2400" dirty="0">
                <a:latin typeface="Helvetica Neue Light"/>
              </a:rPr>
              <a:t>student members from all 16 Texas medical school campuses</a:t>
            </a:r>
          </a:p>
          <a:p>
            <a:pPr marL="60325" indent="-1588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600" dirty="0">
              <a:solidFill>
                <a:srgbClr val="2C2C2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666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029244" y="1129858"/>
            <a:ext cx="7886700" cy="5294795"/>
          </a:xfrm>
        </p:spPr>
        <p:txBody>
          <a:bodyPr>
            <a:noAutofit/>
          </a:bodyPr>
          <a:lstStyle/>
          <a:p>
            <a:pPr marL="4763" indent="-4763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b="1" u="sng" dirty="0"/>
              <a:t>TMA-MSS Policies and Procedures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400" dirty="0">
                <a:latin typeface="Helvetica Neue Light"/>
              </a:rPr>
              <a:t>Operating Procedures are the rules that govern the section. They include: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latin typeface="Helvetica Neue Light"/>
              </a:rPr>
              <a:t>Explanation of the organization of the MSS 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latin typeface="Helvetica Neue Light"/>
              </a:rPr>
              <a:t>Guidelines on how Business Meetings should be conducted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latin typeface="Helvetica Neue Light"/>
              </a:rPr>
              <a:t>How officials are elected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latin typeface="Helvetica Neue Light"/>
              </a:rPr>
              <a:t>Explanation of the TMA-MSS role in the TMA and AMA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latin typeface="Helvetica Neue Light"/>
              </a:rPr>
              <a:t>Financial policies   </a:t>
            </a:r>
          </a:p>
          <a:p>
            <a:pPr marL="4763" indent="-4763">
              <a:spcBef>
                <a:spcPts val="900"/>
              </a:spcBef>
              <a:buNone/>
              <a:defRPr/>
            </a:pP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647591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BASICS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851851" y="1120049"/>
            <a:ext cx="7656831" cy="556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/>
              <a:t>TMA-MSS Executive Council</a:t>
            </a:r>
          </a:p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EE9050-8FBF-41B4-A8DB-710B8D59B547}"/>
              </a:ext>
            </a:extLst>
          </p:cNvPr>
          <p:cNvSpPr txBox="1"/>
          <p:nvPr/>
        </p:nvSpPr>
        <p:spPr>
          <a:xfrm>
            <a:off x="433067" y="1669848"/>
            <a:ext cx="4138933" cy="481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Helvetica Neue Light"/>
              </a:rPr>
              <a:t>Composed of: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Helvetica Neue Light"/>
              </a:rPr>
              <a:t>Chair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Helvetica Neue Light"/>
              </a:rPr>
              <a:t>Vice Chair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Helvetica Neue Light"/>
              </a:rPr>
              <a:t>Reporter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Helvetica Neue Light"/>
              </a:rPr>
              <a:t>TMA Delegate Co-Chairs (2)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Helvetica Neue Light"/>
              </a:rPr>
              <a:t>AMA Delegate Co-Chairs (2)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Helvetica Neue Light"/>
              </a:rPr>
              <a:t>Immediate Past Chair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Helvetica Neue Light"/>
              </a:rPr>
              <a:t>Student Member on TMA Board of Trustees *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Helvetica Neue Light"/>
              </a:rPr>
              <a:t>Alternate Delegate to Texas Delegation to the AMA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F97073-F76F-4875-8F3A-F920736A3E1D}"/>
              </a:ext>
            </a:extLst>
          </p:cNvPr>
          <p:cNvSpPr txBox="1"/>
          <p:nvPr/>
        </p:nvSpPr>
        <p:spPr>
          <a:xfrm>
            <a:off x="4788533" y="1669848"/>
            <a:ext cx="4138933" cy="5022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Helvetica Neue Light"/>
              </a:rPr>
              <a:t>Govern the MSS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en-US" sz="2400" dirty="0">
              <a:latin typeface="Helvetica Neue Light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Helvetica Neue Light"/>
              </a:rPr>
              <a:t>Elected by ballot at </a:t>
            </a:r>
            <a:r>
              <a:rPr lang="en-US" sz="2400" dirty="0" err="1">
                <a:latin typeface="Helvetica Neue Light"/>
              </a:rPr>
              <a:t>TexMed</a:t>
            </a:r>
            <a:endParaRPr lang="en-US" sz="2400" dirty="0">
              <a:latin typeface="Helvetica Neue Light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400" dirty="0">
                <a:latin typeface="Helvetica Neue Light"/>
              </a:rPr>
              <a:t>* Appointed at Leadership Summit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en-US" sz="2400" dirty="0">
              <a:latin typeface="Helvetica Neue Light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Helvetica Neue Light"/>
              </a:rPr>
              <a:t>Must have attended at least one section meeting to be eligible for candidacy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en-US" sz="2400" dirty="0">
              <a:latin typeface="Helvetica Neue Light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Helvetica Neue Light"/>
              </a:rPr>
              <a:t>Terms of service: one year, commencing at the close of </a:t>
            </a:r>
            <a:r>
              <a:rPr lang="en-US" sz="2400" dirty="0" err="1">
                <a:latin typeface="Helvetica Neue Light"/>
              </a:rPr>
              <a:t>TexMed</a:t>
            </a:r>
            <a:r>
              <a:rPr lang="en-US" sz="2400" dirty="0">
                <a:latin typeface="Helvetica Neue Light"/>
              </a:rPr>
              <a:t>.</a:t>
            </a:r>
            <a:br>
              <a:rPr lang="en-US" sz="2400" dirty="0">
                <a:latin typeface="Helvetica Neue Light"/>
              </a:rPr>
            </a:br>
            <a:endParaRPr lang="en-US" sz="2400" dirty="0">
              <a:latin typeface="Helvetica Neue Ligh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46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029244" y="1219200"/>
            <a:ext cx="7419431" cy="52054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TMA-MSS Chapters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Composed of students from all 16 medical schools in Texas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Some schools receive additional voting privileges because they have satellite campuses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The number of votes each school receives in the MSS is dependent on its population census 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907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TMA-MSS and the TMA House of Delegates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58480FA-67FF-48E0-9B2B-C856331A9F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9749835"/>
              </p:ext>
            </p:extLst>
          </p:nvPr>
        </p:nvGraphicFramePr>
        <p:xfrm>
          <a:off x="1028156" y="1864894"/>
          <a:ext cx="70866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0257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MEETINGS</a:t>
            </a:r>
          </a:p>
        </p:txBody>
      </p:sp>
    </p:spTree>
    <p:extLst>
      <p:ext uri="{BB962C8B-B14F-4D97-AF65-F5344CB8AC3E}">
        <p14:creationId xmlns:p14="http://schemas.microsoft.com/office/powerpoint/2010/main" val="2186977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98249" y="1994898"/>
            <a:ext cx="7347501" cy="3005959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en-US" b="1" u="sng" dirty="0">
                <a:latin typeface="Helvetica Neue Light"/>
              </a:rPr>
              <a:t>TMA Meetings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en-US" sz="2400" dirty="0">
                <a:latin typeface="Helvetica Neue Light"/>
              </a:rPr>
              <a:t>Here are the TMA meetings and the TMA-MSS meets during each: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latin typeface="Helvetica Neue Light"/>
                <a:hlinkClick r:id="rId2"/>
              </a:rPr>
              <a:t>First Tuesdays at the Capitol </a:t>
            </a:r>
            <a:r>
              <a:rPr lang="en-US" altLang="en-US" dirty="0">
                <a:latin typeface="Helvetica Neue Light"/>
              </a:rPr>
              <a:t>(odd-years, Feb.-May)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latin typeface="Helvetica Neue Light"/>
                <a:hlinkClick r:id="rId3"/>
              </a:rPr>
              <a:t>Business of Medicine Conference</a:t>
            </a:r>
            <a:r>
              <a:rPr lang="en-US" altLang="en-US" dirty="0">
                <a:latin typeface="Helvetica Neue Light"/>
              </a:rPr>
              <a:t> (September)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latin typeface="Helvetica Neue Light"/>
                <a:hlinkClick r:id="rId4"/>
              </a:rPr>
              <a:t>Leadership Summit </a:t>
            </a:r>
            <a:r>
              <a:rPr lang="en-US" altLang="en-US" dirty="0">
                <a:latin typeface="Helvetica Neue Light"/>
              </a:rPr>
              <a:t>(January)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latin typeface="Helvetica Neue Light"/>
                <a:hlinkClick r:id="rId5"/>
              </a:rPr>
              <a:t>TexMed</a:t>
            </a:r>
            <a:r>
              <a:rPr lang="en-US" altLang="en-US" dirty="0">
                <a:latin typeface="Helvetica Neue Light"/>
              </a:rPr>
              <a:t> (late April/May)</a:t>
            </a:r>
            <a:endParaRPr lang="en-US" sz="2400" dirty="0">
              <a:latin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278350964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Template Design.pptx [Read-Only]" id="{38BF5CFC-A575-4593-A873-8FF796203F2C}" vid="{02B2A753-423E-421A-83CD-5754DA6D6F45}"/>
    </a:ext>
  </a:extLst>
</a:theme>
</file>

<file path=ppt/theme/theme2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Template Design.pptx [Read-Only]" id="{38BF5CFC-A575-4593-A873-8FF796203F2C}" vid="{5C065E1F-8703-4F49-BE5F-8EAF4A22A583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Template Design.pptx [Read-Only]" id="{38BF5CFC-A575-4593-A873-8FF796203F2C}" vid="{8DE0BE94-108A-4750-9644-9D76F762DEB2}"/>
    </a:ext>
  </a:extLst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Template Design.pptx [Read-Only]" id="{38BF5CFC-A575-4593-A873-8FF796203F2C}" vid="{D7FFDE5B-F517-4C34-965F-0DFD94B74E07}"/>
    </a:ext>
  </a:extLst>
</a:theme>
</file>

<file path=ppt/theme/theme5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Template Design.pptx [Read-Only]" id="{38BF5CFC-A575-4593-A873-8FF796203F2C}" vid="{3D4BFCB7-C82C-49F6-AB54-28ED835BB178}"/>
    </a:ext>
  </a:extLst>
</a:theme>
</file>

<file path=ppt/theme/theme6.xml><?xml version="1.0" encoding="utf-8"?>
<a:theme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Template Design.pptx [Read-Only]" id="{38BF5CFC-A575-4593-A873-8FF796203F2C}" vid="{AB5D6BF7-A0C3-4D9C-8AD6-EEF28BB3852E}"/>
    </a:ext>
  </a:extLst>
</a:theme>
</file>

<file path=ppt/theme/theme7.xml><?xml version="1.0" encoding="utf-8"?>
<a:theme xmlns:a="http://schemas.openxmlformats.org/drawingml/2006/main" name="8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Template Design.pptx [Read-Only]" id="{38BF5CFC-A575-4593-A873-8FF796203F2C}" vid="{932E1638-F397-4892-9C03-51CA40560D5C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55FA1BD22A3242B25AAC2EA93C7C49" ma:contentTypeVersion="16" ma:contentTypeDescription="Create a new document." ma:contentTypeScope="" ma:versionID="08dc90ecd4747c79584126f74018c19b">
  <xsd:schema xmlns:xsd="http://www.w3.org/2001/XMLSchema" xmlns:xs="http://www.w3.org/2001/XMLSchema" xmlns:p="http://schemas.microsoft.com/office/2006/metadata/properties" xmlns:ns2="086adadd-4f70-4675-8015-79e86aa7b073" xmlns:ns3="2f3eec7d-a505-4188-ad65-e447226eb4f7" targetNamespace="http://schemas.microsoft.com/office/2006/metadata/properties" ma:root="true" ma:fieldsID="13d1f9f9178459b07fb46b59049b347b" ns2:_="" ns3:_="">
    <xsd:import namespace="086adadd-4f70-4675-8015-79e86aa7b073"/>
    <xsd:import namespace="2f3eec7d-a505-4188-ad65-e447226eb4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adadd-4f70-4675-8015-79e86aa7b0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46fd998-4922-4f17-95e3-6f218012104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3eec7d-a505-4188-ad65-e447226eb4f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3d91e69-3571-4449-93e5-7a9f7b9e0c45}" ma:internalName="TaxCatchAll" ma:showField="CatchAllData" ma:web="2f3eec7d-a505-4188-ad65-e447226eb4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f3eec7d-a505-4188-ad65-e447226eb4f7" xsi:nil="true"/>
    <lcf76f155ced4ddcb4097134ff3c332f xmlns="086adadd-4f70-4675-8015-79e86aa7b073">
      <Terms xmlns="http://schemas.microsoft.com/office/infopath/2007/PartnerControls"/>
    </lcf76f155ced4ddcb4097134ff3c332f>
    <SharedWithUsers xmlns="2f3eec7d-a505-4188-ad65-e447226eb4f7">
      <UserInfo>
        <DisplayName>Karen Kollar</DisplayName>
        <AccountId>12</AccountId>
        <AccountType/>
      </UserInfo>
      <UserInfo>
        <DisplayName>Laura Lang</DisplayName>
        <AccountId>14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75DEC302-A417-4AE0-8B76-B67BA6C71209}"/>
</file>

<file path=customXml/itemProps2.xml><?xml version="1.0" encoding="utf-8"?>
<ds:datastoreItem xmlns:ds="http://schemas.openxmlformats.org/officeDocument/2006/customXml" ds:itemID="{F7112569-6D6A-4177-87E0-B1FF088744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C39980-A8B3-4727-BF66-558F221367CF}">
  <ds:schemaRefs>
    <ds:schemaRef ds:uri="http://schemas.microsoft.com/office/2006/metadata/properties"/>
    <ds:schemaRef ds:uri="http://schemas.microsoft.com/office/infopath/2007/PartnerControls"/>
    <ds:schemaRef ds:uri="2f3eec7d-a505-4188-ad65-e447226eb4f7"/>
    <ds:schemaRef ds:uri="086adadd-4f70-4675-8015-79e86aa7b07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New Template Design</Template>
  <TotalTime>341</TotalTime>
  <Words>854</Words>
  <Application>Microsoft Office PowerPoint</Application>
  <PresentationFormat>On-screen Show (4:3)</PresentationFormat>
  <Paragraphs>154</Paragraphs>
  <Slides>21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21</vt:i4>
      </vt:variant>
    </vt:vector>
  </HeadingPairs>
  <TitlesOfParts>
    <vt:vector size="35" baseType="lpstr">
      <vt:lpstr>Arial</vt:lpstr>
      <vt:lpstr>Calibri</vt:lpstr>
      <vt:lpstr>Calibri Light</vt:lpstr>
      <vt:lpstr>Helvetica Neue</vt:lpstr>
      <vt:lpstr>Helvetica Neue Light</vt:lpstr>
      <vt:lpstr>ITC Garamond Std Light</vt:lpstr>
      <vt:lpstr>Times New Roman</vt:lpstr>
      <vt:lpstr>Custom Design</vt:lpstr>
      <vt:lpstr>5_Custom Design</vt:lpstr>
      <vt:lpstr>2_Custom Design</vt:lpstr>
      <vt:lpstr>3_Custom Design</vt:lpstr>
      <vt:lpstr>6_Custom Design</vt:lpstr>
      <vt:lpstr>7_Custom Design</vt:lpstr>
      <vt:lpstr>8_Custom Design</vt:lpstr>
      <vt:lpstr>Texas Medical Association Medical Student Section: 101</vt:lpstr>
      <vt:lpstr>THE BASICS</vt:lpstr>
      <vt:lpstr>THE BASICS</vt:lpstr>
      <vt:lpstr>THE BASICS</vt:lpstr>
      <vt:lpstr>THE BASICS</vt:lpstr>
      <vt:lpstr>THE BASICS</vt:lpstr>
      <vt:lpstr>THE BASICS</vt:lpstr>
      <vt:lpstr>MEETINGS</vt:lpstr>
      <vt:lpstr>MEETINGS</vt:lpstr>
      <vt:lpstr>MEETINGS</vt:lpstr>
      <vt:lpstr>MEETINGS</vt:lpstr>
      <vt:lpstr>MEETINGS</vt:lpstr>
      <vt:lpstr>CHAPTER PROGRAMMING</vt:lpstr>
      <vt:lpstr>CHAPTER PROGRAMMING</vt:lpstr>
      <vt:lpstr>CHAPTER PROGRAMMING </vt:lpstr>
      <vt:lpstr>RECRUITMENT</vt:lpstr>
      <vt:lpstr>RECRUITMENT</vt:lpstr>
      <vt:lpstr>RECRUITMENT</vt:lpstr>
      <vt:lpstr>RECRUITMENT</vt:lpstr>
      <vt:lpstr>RECRUITMENT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Medical Association Medical Student Section: 101</dc:title>
  <dc:creator>Karen Kollar</dc:creator>
  <cp:lastModifiedBy>Laura Lang</cp:lastModifiedBy>
  <cp:revision>2</cp:revision>
  <cp:lastPrinted>2017-11-06T15:50:00Z</cp:lastPrinted>
  <dcterms:created xsi:type="dcterms:W3CDTF">2021-01-19T18:16:43Z</dcterms:created>
  <dcterms:modified xsi:type="dcterms:W3CDTF">2023-12-15T15:11:37Z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0x010100C955FA1BD22A3242B25AAC2EA93C7C49</vt:lpwstr>
  </property>
  <property fmtid="{D5CDD505-2E9C-101B-9397-08002B2CF9AE}" pid="3" name="MediaServiceImageTags">
    <vt:lpwstr/>
  </property>
</Properties>
</file>